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74" r:id="rId4"/>
    <p:sldId id="259" r:id="rId5"/>
    <p:sldId id="345" r:id="rId6"/>
    <p:sldId id="351" r:id="rId8"/>
    <p:sldId id="353" r:id="rId9"/>
    <p:sldId id="354" r:id="rId10"/>
    <p:sldId id="355" r:id="rId11"/>
    <p:sldId id="356" r:id="rId12"/>
    <p:sldId id="269" r:id="rId13"/>
    <p:sldId id="26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D5E8"/>
    <a:srgbClr val="CCCCCC"/>
    <a:srgbClr val="AFABAB"/>
    <a:srgbClr val="7F7F7F"/>
    <a:srgbClr val="92A8D1"/>
    <a:srgbClr val="DCE3F0"/>
    <a:srgbClr val="B9C7E1"/>
    <a:srgbClr val="BCD2E3"/>
    <a:srgbClr val="228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>
        <p:guide orient="horz" pos="228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28C2-7A4D-4D5B-9F8C-B6753259D4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64EB8-FE88-4362-BD50-0B017AABB9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23248" y="-2"/>
            <a:ext cx="7853082" cy="3060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728015" y="612194"/>
            <a:ext cx="2735970" cy="1835606"/>
          </a:xfrm>
          <a:custGeom>
            <a:avLst/>
            <a:gdLst>
              <a:gd name="connsiteX0" fmla="*/ 1888760 w 2735970"/>
              <a:gd name="connsiteY0" fmla="*/ 1628241 h 1835606"/>
              <a:gd name="connsiteX1" fmla="*/ 2180289 w 2735970"/>
              <a:gd name="connsiteY1" fmla="*/ 1628241 h 1835606"/>
              <a:gd name="connsiteX2" fmla="*/ 2300560 w 2735970"/>
              <a:gd name="connsiteY2" fmla="*/ 1835606 h 1835606"/>
              <a:gd name="connsiteX3" fmla="*/ 411800 w 2735970"/>
              <a:gd name="connsiteY3" fmla="*/ 1835606 h 1835606"/>
              <a:gd name="connsiteX4" fmla="*/ 532071 w 2735970"/>
              <a:gd name="connsiteY4" fmla="*/ 1628242 h 1835606"/>
              <a:gd name="connsiteX5" fmla="*/ 1888760 w 2735970"/>
              <a:gd name="connsiteY5" fmla="*/ 1628242 h 1835606"/>
              <a:gd name="connsiteX6" fmla="*/ 1367985 w 2735970"/>
              <a:gd name="connsiteY6" fmla="*/ 730354 h 1835606"/>
              <a:gd name="connsiteX7" fmla="*/ 1888760 w 2735970"/>
              <a:gd name="connsiteY7" fmla="*/ 1628241 h 1835606"/>
              <a:gd name="connsiteX8" fmla="*/ 847210 w 2735970"/>
              <a:gd name="connsiteY8" fmla="*/ 1628241 h 1835606"/>
              <a:gd name="connsiteX9" fmla="*/ 1356180 w 2735970"/>
              <a:gd name="connsiteY9" fmla="*/ 207365 h 1835606"/>
              <a:gd name="connsiteX10" fmla="*/ 1513749 w 2735970"/>
              <a:gd name="connsiteY10" fmla="*/ 479036 h 1835606"/>
              <a:gd name="connsiteX11" fmla="*/ 1367985 w 2735970"/>
              <a:gd name="connsiteY11" fmla="*/ 730354 h 1835606"/>
              <a:gd name="connsiteX12" fmla="*/ 1210416 w 2735970"/>
              <a:gd name="connsiteY12" fmla="*/ 458683 h 1835606"/>
              <a:gd name="connsiteX13" fmla="*/ 944380 w 2735970"/>
              <a:gd name="connsiteY13" fmla="*/ 1 h 1835606"/>
              <a:gd name="connsiteX14" fmla="*/ 1210416 w 2735970"/>
              <a:gd name="connsiteY14" fmla="*/ 458683 h 1835606"/>
              <a:gd name="connsiteX15" fmla="*/ 532071 w 2735970"/>
              <a:gd name="connsiteY15" fmla="*/ 1628242 h 1835606"/>
              <a:gd name="connsiteX16" fmla="*/ 0 w 2735970"/>
              <a:gd name="connsiteY16" fmla="*/ 1628242 h 1835606"/>
              <a:gd name="connsiteX17" fmla="*/ 1791590 w 2735970"/>
              <a:gd name="connsiteY17" fmla="*/ 0 h 1835606"/>
              <a:gd name="connsiteX18" fmla="*/ 2735970 w 2735970"/>
              <a:gd name="connsiteY18" fmla="*/ 1628241 h 1835606"/>
              <a:gd name="connsiteX19" fmla="*/ 2180289 w 2735970"/>
              <a:gd name="connsiteY19" fmla="*/ 1628241 h 1835606"/>
              <a:gd name="connsiteX20" fmla="*/ 1513749 w 2735970"/>
              <a:gd name="connsiteY20" fmla="*/ 479036 h 183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5970" h="1835606">
                <a:moveTo>
                  <a:pt x="1888760" y="1628241"/>
                </a:moveTo>
                <a:lnTo>
                  <a:pt x="2180289" y="1628241"/>
                </a:lnTo>
                <a:lnTo>
                  <a:pt x="2300560" y="1835606"/>
                </a:lnTo>
                <a:lnTo>
                  <a:pt x="411800" y="1835606"/>
                </a:lnTo>
                <a:lnTo>
                  <a:pt x="532071" y="1628242"/>
                </a:lnTo>
                <a:lnTo>
                  <a:pt x="1888760" y="1628242"/>
                </a:lnTo>
                <a:close/>
                <a:moveTo>
                  <a:pt x="1367985" y="730354"/>
                </a:moveTo>
                <a:lnTo>
                  <a:pt x="1888760" y="1628241"/>
                </a:lnTo>
                <a:lnTo>
                  <a:pt x="847210" y="1628241"/>
                </a:lnTo>
                <a:close/>
                <a:moveTo>
                  <a:pt x="1356180" y="207365"/>
                </a:moveTo>
                <a:lnTo>
                  <a:pt x="1513749" y="479036"/>
                </a:lnTo>
                <a:lnTo>
                  <a:pt x="1367985" y="730354"/>
                </a:lnTo>
                <a:lnTo>
                  <a:pt x="1210416" y="458683"/>
                </a:lnTo>
                <a:close/>
                <a:moveTo>
                  <a:pt x="944380" y="1"/>
                </a:moveTo>
                <a:lnTo>
                  <a:pt x="1210416" y="458683"/>
                </a:lnTo>
                <a:lnTo>
                  <a:pt x="532071" y="1628242"/>
                </a:lnTo>
                <a:lnTo>
                  <a:pt x="0" y="1628242"/>
                </a:lnTo>
                <a:close/>
                <a:moveTo>
                  <a:pt x="1791590" y="0"/>
                </a:moveTo>
                <a:lnTo>
                  <a:pt x="2735970" y="1628241"/>
                </a:lnTo>
                <a:lnTo>
                  <a:pt x="2180289" y="1628241"/>
                </a:lnTo>
                <a:lnTo>
                  <a:pt x="1513749" y="47903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35960" y="3992880"/>
            <a:ext cx="5990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cs typeface="+mn-ea"/>
                <a:sym typeface="+mn-lt"/>
              </a:rPr>
              <a:t>I-Learn</a:t>
            </a:r>
            <a:r>
              <a:rPr lang="zh-CN" altLang="en-US" sz="4000" dirty="0">
                <a:cs typeface="+mn-ea"/>
                <a:sym typeface="+mn-lt"/>
              </a:rPr>
              <a:t>学习网站项目答辩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848670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8682502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4956810" y="4893945"/>
            <a:ext cx="6667500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defRPr/>
            </a:pPr>
            <a:r>
              <a:rPr lang="zh-CN" altLang="en-US" sz="2400" dirty="0">
                <a:cs typeface="+mn-ea"/>
                <a:sym typeface="+mn-lt"/>
              </a:rPr>
              <a:t>汇报人：秦秀元</a:t>
            </a:r>
            <a:endParaRPr lang="zh-CN" altLang="en-US" sz="2400" dirty="0">
              <a:cs typeface="+mn-ea"/>
              <a:sym typeface="+mn-lt"/>
            </a:endParaRPr>
          </a:p>
          <a:p>
            <a:pPr algn="l">
              <a:defRPr/>
            </a:pPr>
            <a:r>
              <a:rPr lang="zh-CN" altLang="en-US" sz="2400" dirty="0">
                <a:cs typeface="+mn-ea"/>
                <a:sym typeface="+mn-lt"/>
              </a:rPr>
              <a:t>学    号：</a:t>
            </a:r>
            <a:r>
              <a:rPr lang="en-US" altLang="zh-CN" sz="2400" dirty="0">
                <a:cs typeface="+mn-ea"/>
                <a:sym typeface="+mn-lt"/>
              </a:rPr>
              <a:t>2017051604047</a:t>
            </a:r>
            <a:r>
              <a:rPr lang="zh-CN" altLang="en-US" sz="2400" dirty="0">
                <a:cs typeface="+mn-ea"/>
                <a:sym typeface="+mn-lt"/>
              </a:rPr>
              <a:t> </a:t>
            </a:r>
            <a:endParaRPr lang="zh-CN" altLang="en-US" sz="2400" dirty="0">
              <a:cs typeface="+mn-ea"/>
              <a:sym typeface="+mn-lt"/>
            </a:endParaRPr>
          </a:p>
          <a:p>
            <a:pPr algn="l">
              <a:defRPr/>
            </a:pPr>
            <a:endParaRPr lang="zh-CN" altLang="en-US" sz="2400" dirty="0">
              <a:cs typeface="+mn-ea"/>
              <a:sym typeface="+mn-lt"/>
            </a:endParaRPr>
          </a:p>
          <a:p>
            <a:pPr algn="r">
              <a:defRPr/>
            </a:pPr>
            <a:r>
              <a:rPr lang="zh-CN" altLang="en-US" sz="2400" dirty="0">
                <a:cs typeface="+mn-ea"/>
                <a:sym typeface="+mn-lt"/>
              </a:rPr>
              <a:t>时间：</a:t>
            </a:r>
            <a:r>
              <a:rPr lang="en-US" altLang="zh-CN" sz="2400" dirty="0">
                <a:cs typeface="+mn-ea"/>
                <a:sym typeface="+mn-lt"/>
              </a:rPr>
              <a:t>2020</a:t>
            </a:r>
            <a:r>
              <a:rPr lang="zh-CN" altLang="en-US" sz="2400" dirty="0">
                <a:cs typeface="+mn-ea"/>
                <a:sym typeface="+mn-lt"/>
              </a:rPr>
              <a:t>年</a:t>
            </a:r>
            <a:r>
              <a:rPr lang="en-US" altLang="zh-CN" sz="2400" dirty="0">
                <a:cs typeface="+mn-ea"/>
                <a:sym typeface="+mn-lt"/>
              </a:rPr>
              <a:t>6</a:t>
            </a:r>
            <a:r>
              <a:rPr lang="zh-CN" altLang="en-US" sz="2400" dirty="0">
                <a:cs typeface="+mn-ea"/>
                <a:sym typeface="+mn-lt"/>
              </a:rPr>
              <a:t>月</a:t>
            </a:r>
            <a:r>
              <a:rPr lang="en-US" altLang="zh-CN" sz="2400" dirty="0">
                <a:cs typeface="+mn-ea"/>
                <a:sym typeface="+mn-lt"/>
              </a:rPr>
              <a:t>30</a:t>
            </a:r>
            <a:r>
              <a:rPr lang="zh-CN" altLang="en-US" sz="2400" dirty="0">
                <a:cs typeface="+mn-ea"/>
                <a:sym typeface="+mn-lt"/>
              </a:rPr>
              <a:t>号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 flipV="1">
            <a:off x="9430891" y="1374367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2242" y="565222"/>
            <a:ext cx="177037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13925" y="1989455"/>
            <a:ext cx="1431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组长工作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355352" y="26002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组长完成部分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355600" y="1046480"/>
            <a:ext cx="8647430" cy="3906520"/>
          </a:xfrm>
          <a:prstGeom prst="rect">
            <a:avLst/>
          </a:prstGeom>
          <a:noFill/>
        </p:spPr>
        <p:txBody>
          <a:bodyPr wrap="square" lIns="70601" tIns="35300" rIns="70601" bIns="35300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项目的实现收集相关信息，包括项目的需求调查和分析，然后进行系统地分析和调整，来制定项目开发计划，包括对整个项目的实施作出计划和要求，设置时限来严格要求项目开发人员按时提交相关项目成果。并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管理员后端代码，包括登录验证、修改账户数据、通知发布、查看动态功能、邮件发送、接收查看功能、以及用户以及职员管理、账户管理等后端功能的实现。</a:t>
            </a:r>
            <a:endParaRPr lang="zh-CN" altLang="en-US" sz="24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1999" cy="342451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96090" y="966778"/>
            <a:ext cx="2735970" cy="1835606"/>
            <a:chOff x="5079253" y="572273"/>
            <a:chExt cx="2735970" cy="1835606"/>
          </a:xfrm>
        </p:grpSpPr>
        <p:sp>
          <p:nvSpPr>
            <p:cNvPr id="4" name="等腰三角形 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10000" y="4391296"/>
            <a:ext cx="460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cs typeface="+mn-ea"/>
                <a:sym typeface="+mn-lt"/>
              </a:rPr>
              <a:t>THANKS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3901096" y="3491425"/>
            <a:ext cx="43361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1000" dirty="0">
                <a:cs typeface="+mn-ea"/>
                <a:sym typeface="+mn-lt"/>
              </a:rPr>
              <a:t>谢谢聆听</a:t>
            </a:r>
            <a:endParaRPr lang="zh-CN" altLang="en-US" sz="2800" b="1" spc="1000"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3195"/>
            <a:ext cx="12192000" cy="1954941"/>
          </a:xfrm>
          <a:prstGeom prst="rect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8545" y="601646"/>
            <a:ext cx="384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cs typeface="+mn-ea"/>
                <a:sym typeface="+mn-lt"/>
              </a:rPr>
              <a:t>C</a:t>
            </a:r>
            <a:r>
              <a:rPr lang="en-US" altLang="zh-CN" sz="4800" dirty="0">
                <a:cs typeface="+mn-ea"/>
                <a:sym typeface="+mn-lt"/>
              </a:rPr>
              <a:t>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469037" y="2487448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469036" y="3623057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469036" y="4697071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03830" y="2312670"/>
            <a:ext cx="3022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dirty="0">
                <a:cs typeface="+mn-ea"/>
                <a:sym typeface="+mn-lt"/>
              </a:rPr>
              <a:t>项目展示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16613" y="2507538"/>
            <a:ext cx="432367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	 </a:t>
            </a:r>
            <a:r>
              <a:rPr lang="zh-CN" altLang="en-US" sz="1600" dirty="0">
                <a:cs typeface="+mn-ea"/>
                <a:sym typeface="+mn-lt"/>
              </a:rPr>
              <a:t>项目展示参看视频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87470" y="3448374"/>
            <a:ext cx="295123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dirty="0">
                <a:cs typeface="+mn-ea"/>
                <a:sym typeface="+mn-lt"/>
              </a:rPr>
              <a:t>项目实现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87433" y="4542708"/>
            <a:ext cx="29347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cs typeface="+mn-ea"/>
                <a:sym typeface="+mn-lt"/>
              </a:rPr>
              <a:t>03  </a:t>
            </a:r>
            <a:r>
              <a:rPr lang="zh-CN" altLang="en-US" sz="2400" dirty="0">
                <a:cs typeface="+mn-ea"/>
                <a:sym typeface="+mn-lt"/>
              </a:rPr>
              <a:t>代码分析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16613" y="3623252"/>
            <a:ext cx="504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	 </a:t>
            </a:r>
            <a:r>
              <a:rPr lang="zh-CN" altLang="en-US" dirty="0">
                <a:cs typeface="+mn-ea"/>
                <a:sym typeface="+mn-lt"/>
              </a:rPr>
              <a:t>项目实现使用技术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30900" y="4912360"/>
            <a:ext cx="2932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	</a:t>
            </a:r>
            <a:r>
              <a:rPr lang="zh-CN" altLang="en-US" sz="1600" dirty="0">
                <a:cs typeface="+mn-ea"/>
                <a:sym typeface="+mn-lt"/>
              </a:rPr>
              <a:t>项目代码技术</a:t>
            </a:r>
            <a:r>
              <a:rPr lang="zh-CN" altLang="en-US" sz="1600" dirty="0">
                <a:cs typeface="+mn-ea"/>
                <a:sym typeface="+mn-lt"/>
              </a:rPr>
              <a:t>分析</a:t>
            </a:r>
            <a:r>
              <a:rPr lang="en-US" altLang="zh-CN" sz="1600" dirty="0">
                <a:cs typeface="+mn-ea"/>
                <a:sym typeface="+mn-lt"/>
              </a:rPr>
              <a:t>·</a:t>
            </a:r>
            <a:endParaRPr lang="en-US" altLang="zh-CN" sz="1600" dirty="0"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69430" y="1693888"/>
            <a:ext cx="55613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96590" y="313712"/>
            <a:ext cx="0" cy="1644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燕尾形 2"/>
          <p:cNvSpPr/>
          <p:nvPr/>
        </p:nvSpPr>
        <p:spPr>
          <a:xfrm>
            <a:off x="1469036" y="5874361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3943" y="5612048"/>
            <a:ext cx="29347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4000" b="1" dirty="0">
                <a:cs typeface="+mn-ea"/>
                <a:sym typeface="+mn-lt"/>
              </a:rPr>
              <a:t>03  </a:t>
            </a:r>
            <a:r>
              <a:rPr lang="zh-CN" altLang="en-US" sz="2400" dirty="0">
                <a:cs typeface="+mn-ea"/>
                <a:sym typeface="+mn-lt"/>
              </a:rPr>
              <a:t>组长工作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0900" y="5981700"/>
            <a:ext cx="29324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cs typeface="+mn-ea"/>
                <a:sym typeface="+mn-lt"/>
              </a:rPr>
              <a:t>	</a:t>
            </a:r>
            <a:r>
              <a:rPr lang="zh-CN" altLang="en-US" sz="1600" dirty="0">
                <a:cs typeface="+mn-ea"/>
                <a:sym typeface="+mn-lt"/>
              </a:rPr>
              <a:t>组长工作完成部分</a:t>
            </a:r>
            <a:r>
              <a:rPr lang="en-US" altLang="zh-CN" sz="1600" dirty="0">
                <a:cs typeface="+mn-ea"/>
                <a:sym typeface="+mn-lt"/>
              </a:rPr>
              <a:t>·</a:t>
            </a:r>
            <a:r>
              <a:rPr lang="en-US" altLang="zh-CN" sz="1600" dirty="0">
                <a:cs typeface="+mn-ea"/>
                <a:sym typeface="+mn-lt"/>
              </a:rPr>
              <a:t>·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t="-94"/>
          <a:stretch>
            <a:fillRect/>
          </a:stretch>
        </p:blipFill>
        <p:spPr>
          <a:xfrm>
            <a:off x="-86995" y="-107950"/>
            <a:ext cx="12278995" cy="6966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0000" y="936000"/>
            <a:ext cx="6449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8" name="图片 7" descr="屏幕截图(6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95" y="-53340"/>
            <a:ext cx="12277725" cy="6964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89490" y="5262880"/>
            <a:ext cx="1766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请看视频！</a:t>
            </a:r>
            <a:endParaRPr lang="zh-CN" altLang="en-US" sz="2800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3" name="等腰三角形 2"/>
          <p:cNvSpPr/>
          <p:nvPr/>
        </p:nvSpPr>
        <p:spPr>
          <a:xfrm flipV="1">
            <a:off x="0" y="351790"/>
            <a:ext cx="2102485" cy="1691005"/>
          </a:xfrm>
          <a:prstGeom prst="triangle">
            <a:avLst/>
          </a:prstGeom>
          <a:solidFill>
            <a:srgbClr val="9DC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845" y="1275080"/>
            <a:ext cx="1788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cs typeface="+mn-ea"/>
                <a:sym typeface="+mn-lt"/>
              </a:rPr>
              <a:t>项目展示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055" y="0"/>
            <a:ext cx="1789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69" y="1"/>
            <a:ext cx="12226154" cy="6857999"/>
            <a:chOff x="-34156" y="1"/>
            <a:chExt cx="12226154" cy="685799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10234862" y="1"/>
              <a:ext cx="1957136" cy="68579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</a:extLst>
            </a:blip>
            <a:srcRect b="-1"/>
            <a:stretch>
              <a:fillRect/>
            </a:stretch>
          </p:blipFill>
          <p:spPr>
            <a:xfrm flipH="1">
              <a:off x="-34156" y="1"/>
              <a:ext cx="10845602" cy="6857999"/>
            </a:xfrm>
            <a:prstGeom prst="rect">
              <a:avLst/>
            </a:prstGeom>
          </p:spPr>
        </p:pic>
      </p:grpSp>
      <p:sp>
        <p:nvSpPr>
          <p:cNvPr id="5" name="等腰三角形 4"/>
          <p:cNvSpPr/>
          <p:nvPr/>
        </p:nvSpPr>
        <p:spPr>
          <a:xfrm flipV="1">
            <a:off x="9430891" y="1374367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68510" y="650240"/>
            <a:ext cx="17246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84970" y="2110740"/>
            <a:ext cx="2713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cs typeface="+mn-ea"/>
                <a:sym typeface="+mn-lt"/>
              </a:rPr>
              <a:t>项目实现使用技术</a:t>
            </a:r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812290" y="2110740"/>
            <a:ext cx="1607185" cy="1205865"/>
            <a:chOff x="1590445" y="2217273"/>
            <a:chExt cx="2081645" cy="1561233"/>
          </a:xfrm>
        </p:grpSpPr>
        <p:sp>
          <p:nvSpPr>
            <p:cNvPr id="50" name="矩形 49"/>
            <p:cNvSpPr/>
            <p:nvPr/>
          </p:nvSpPr>
          <p:spPr>
            <a:xfrm>
              <a:off x="1590445" y="2217273"/>
              <a:ext cx="2081645" cy="1561233"/>
            </a:xfrm>
            <a:prstGeom prst="rect">
              <a:avLst/>
            </a:prstGeom>
            <a:solidFill>
              <a:srgbClr val="161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590445" y="2217273"/>
              <a:ext cx="2081645" cy="275623"/>
            </a:xfrm>
            <a:prstGeom prst="rect">
              <a:avLst/>
            </a:prstGeom>
            <a:solidFill>
              <a:srgbClr val="7B8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1523919" y="1727527"/>
            <a:ext cx="723262" cy="72337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A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74" tIns="35286" rIns="70574" bIns="35286" rtlCol="0" anchor="ctr"/>
          <a:p>
            <a:pPr algn="ctr"/>
            <a:r>
              <a:rPr lang="en-US" altLang="zh-CN" sz="3000">
                <a:solidFill>
                  <a:srgbClr val="00ACF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3000">
              <a:solidFill>
                <a:srgbClr val="00AC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TextBox 24"/>
          <p:cNvSpPr txBox="1"/>
          <p:nvPr/>
        </p:nvSpPr>
        <p:spPr>
          <a:xfrm>
            <a:off x="1764665" y="2571115"/>
            <a:ext cx="1654810" cy="438150"/>
          </a:xfrm>
          <a:prstGeom prst="rect">
            <a:avLst/>
          </a:prstGeom>
          <a:noFill/>
        </p:spPr>
        <p:txBody>
          <a:bodyPr wrap="square" lIns="70574" tIns="0" rIns="70574" bIns="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华文黑体" panose="02010600040101010101" pitchFamily="2" charset="-122"/>
              </a:rPr>
              <a:t>ThinkPHP</a:t>
            </a:r>
            <a:endParaRPr lang="en-US" altLang="zh-CN" sz="1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华文黑体" panose="02010600040101010101" pitchFamily="2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619625" y="2113280"/>
            <a:ext cx="1607185" cy="1205865"/>
            <a:chOff x="1590445" y="2217273"/>
            <a:chExt cx="2081645" cy="1561233"/>
          </a:xfrm>
        </p:grpSpPr>
        <p:sp>
          <p:nvSpPr>
            <p:cNvPr id="70" name="矩形 69"/>
            <p:cNvSpPr/>
            <p:nvPr/>
          </p:nvSpPr>
          <p:spPr>
            <a:xfrm>
              <a:off x="1590445" y="2217273"/>
              <a:ext cx="2081645" cy="1561233"/>
            </a:xfrm>
            <a:prstGeom prst="rect">
              <a:avLst/>
            </a:prstGeom>
            <a:solidFill>
              <a:srgbClr val="161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590445" y="2217273"/>
              <a:ext cx="2081645" cy="275623"/>
            </a:xfrm>
            <a:prstGeom prst="rect">
              <a:avLst/>
            </a:prstGeom>
            <a:solidFill>
              <a:srgbClr val="7B8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4246880" y="1727835"/>
            <a:ext cx="723265" cy="723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A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74" tIns="35286" rIns="70574" bIns="35286" rtlCol="0" anchor="ctr"/>
          <a:p>
            <a:pPr algn="ctr"/>
            <a:r>
              <a:rPr lang="en-US" altLang="zh-CN" sz="3000">
                <a:solidFill>
                  <a:srgbClr val="00ACF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3000">
              <a:solidFill>
                <a:srgbClr val="00AC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TextBox 27"/>
          <p:cNvSpPr txBox="1"/>
          <p:nvPr/>
        </p:nvSpPr>
        <p:spPr>
          <a:xfrm>
            <a:off x="4619625" y="2626995"/>
            <a:ext cx="1606550" cy="438150"/>
          </a:xfrm>
          <a:prstGeom prst="rect">
            <a:avLst/>
          </a:prstGeom>
          <a:noFill/>
        </p:spPr>
        <p:txBody>
          <a:bodyPr wrap="square" lIns="70574" tIns="0" rIns="70574" bIns="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华文黑体" panose="02010600040101010101" pitchFamily="2" charset="-122"/>
              </a:rPr>
              <a:t>BootStrap</a:t>
            </a:r>
            <a:endParaRPr lang="en-US" altLang="zh-CN" sz="1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华文黑体" panose="02010600040101010101" pitchFamily="2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444105" y="2110740"/>
            <a:ext cx="1607185" cy="1205865"/>
            <a:chOff x="1590445" y="2217273"/>
            <a:chExt cx="2081645" cy="1561233"/>
          </a:xfrm>
        </p:grpSpPr>
        <p:sp>
          <p:nvSpPr>
            <p:cNvPr id="74" name="矩形 73"/>
            <p:cNvSpPr/>
            <p:nvPr/>
          </p:nvSpPr>
          <p:spPr>
            <a:xfrm>
              <a:off x="1590445" y="2217273"/>
              <a:ext cx="2081645" cy="1561233"/>
            </a:xfrm>
            <a:prstGeom prst="rect">
              <a:avLst/>
            </a:prstGeom>
            <a:solidFill>
              <a:srgbClr val="161D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590445" y="2217273"/>
              <a:ext cx="2081645" cy="275623"/>
            </a:xfrm>
            <a:prstGeom prst="rect">
              <a:avLst/>
            </a:prstGeom>
            <a:solidFill>
              <a:srgbClr val="7B82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endPara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7056755" y="1727835"/>
            <a:ext cx="723265" cy="723265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A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574" tIns="35286" rIns="70574" bIns="35286" rtlCol="0" anchor="ctr"/>
          <a:p>
            <a:pPr algn="ctr"/>
            <a:r>
              <a:rPr lang="en-US" altLang="zh-CN" sz="3000">
                <a:solidFill>
                  <a:srgbClr val="00ACF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3000">
              <a:solidFill>
                <a:srgbClr val="00ACF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TextBox 30"/>
          <p:cNvSpPr txBox="1"/>
          <p:nvPr/>
        </p:nvSpPr>
        <p:spPr>
          <a:xfrm>
            <a:off x="7444740" y="2672715"/>
            <a:ext cx="1606550" cy="438150"/>
          </a:xfrm>
          <a:prstGeom prst="rect">
            <a:avLst/>
          </a:prstGeom>
          <a:noFill/>
        </p:spPr>
        <p:txBody>
          <a:bodyPr wrap="square" lIns="70574" tIns="0" rIns="70574" bIns="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华文黑体" panose="02010600040101010101" pitchFamily="2" charset="-122"/>
              </a:rPr>
              <a:t>MySQL</a:t>
            </a:r>
            <a:endParaRPr lang="en-US" altLang="zh-CN" sz="19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华文黑体" panose="02010600040101010101" pitchFamily="2" charset="-122"/>
            </a:endParaRPr>
          </a:p>
        </p:txBody>
      </p:sp>
      <p:sp>
        <p:nvSpPr>
          <p:cNvPr id="77" name="TextBox 42"/>
          <p:cNvSpPr txBox="1"/>
          <p:nvPr/>
        </p:nvSpPr>
        <p:spPr>
          <a:xfrm>
            <a:off x="1812290" y="3510280"/>
            <a:ext cx="1607185" cy="1669415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ThinkPHP是一个快速、兼容而且简单的轻量级国产PHP开发框架。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TextBox 42"/>
          <p:cNvSpPr txBox="1"/>
          <p:nvPr/>
        </p:nvSpPr>
        <p:spPr>
          <a:xfrm>
            <a:off x="4619625" y="3510280"/>
            <a:ext cx="1607185" cy="1029335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Bootstrap提供了优雅的HTML和CSS规范。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7444105" y="3510280"/>
            <a:ext cx="1606550" cy="1669415"/>
          </a:xfrm>
          <a:prstGeom prst="rect">
            <a:avLst/>
          </a:prstGeom>
          <a:noFill/>
        </p:spPr>
        <p:txBody>
          <a:bodyPr wrap="square" lIns="70564" tIns="35282" rIns="70564" bIns="35282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MySQL所使用的 SQL 语言是用于访问数据库的最常用标准化语言。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68" grpId="0"/>
      <p:bldP spid="72" grpId="0"/>
      <p:bldP spid="76" grpId="0"/>
      <p:bldP spid="77" grpId="0"/>
      <p:bldP spid="78" grpId="0"/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等腰三角形 3"/>
          <p:cNvSpPr/>
          <p:nvPr/>
        </p:nvSpPr>
        <p:spPr>
          <a:xfrm flipV="1">
            <a:off x="0" y="1270"/>
            <a:ext cx="1961515" cy="198882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885" y="0"/>
            <a:ext cx="18656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4795" y="1300480"/>
            <a:ext cx="1431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cs typeface="+mn-ea"/>
                <a:sym typeface="+mn-lt"/>
              </a:rPr>
              <a:t>代码分析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2" name="图片 1" descr="代码分析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1515" y="635"/>
            <a:ext cx="1028255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1"/>
          <p:cNvSpPr txBox="1"/>
          <p:nvPr/>
        </p:nvSpPr>
        <p:spPr>
          <a:xfrm>
            <a:off x="335667" y="26002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权限验证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19175"/>
            <a:ext cx="121913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        通过构建数据库，为用户的权限设置单独一个属性： `role_id` int(11) DEFAULT '3'；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  <a:sym typeface="+mn-ea"/>
              </a:rPr>
              <a:t>        在用户登录后：通过：$role_id = session('role_id');获取当前用户角色；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        在配置文件中通过设置角色数组和权限数组，来管理用户权限，配置代码如下图所示；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        $rbac_role_auths = C('RBAC_ROLE_AUTHS');	//获取全部的用户组的权限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        $currRoleAuth = $rbac_role_auths[$role_id];	//获取到当前用户对应的权限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	</a:t>
            </a:r>
            <a:endParaRPr lang="en-US" altLang="zh-CN" sz="2400">
              <a:solidFill>
                <a:srgbClr val="FF0000"/>
              </a:solidFill>
            </a:endParaRPr>
          </a:p>
        </p:txBody>
      </p:sp>
      <p:pic>
        <p:nvPicPr>
          <p:cNvPr id="6" name="图片 5" descr="屏幕截图(65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54045"/>
            <a:ext cx="12192635" cy="3703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1"/>
          <p:cNvSpPr txBox="1"/>
          <p:nvPr/>
        </p:nvSpPr>
        <p:spPr>
          <a:xfrm>
            <a:off x="355352" y="26002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通知发布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56615"/>
            <a:ext cx="496252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      </a:t>
            </a:r>
            <a:r>
              <a:rPr lang="en-US" altLang="zh-CN" sz="3200">
                <a:solidFill>
                  <a:schemeClr val="tx1"/>
                </a:solidFill>
              </a:rPr>
              <a:t>  </a:t>
            </a:r>
            <a:r>
              <a:rPr lang="zh-CN" altLang="en-US" sz="3200">
                <a:solidFill>
                  <a:schemeClr val="tx1"/>
                </a:solidFill>
              </a:rPr>
              <a:t>通过</a:t>
            </a:r>
            <a:r>
              <a:rPr lang="en-US" altLang="zh-CN" sz="3200">
                <a:solidFill>
                  <a:schemeClr val="tx1"/>
                </a:solidFill>
              </a:rPr>
              <a:t>if</a:t>
            </a:r>
            <a:r>
              <a:rPr lang="zh-CN" altLang="en-US" sz="3200">
                <a:solidFill>
                  <a:schemeClr val="tx1"/>
                </a:solidFill>
              </a:rPr>
              <a:t>语句判断是否存在文件上传，并通过配置上传路径，通过继承父类的处理上传的函数实现文件的上传；在判断上传成功后，补全数据库中文件的原始名、保存路径等字段信息，最后通过继承父类的</a:t>
            </a:r>
            <a:r>
              <a:rPr lang="en-US" altLang="zh-CN" sz="3200">
                <a:solidFill>
                  <a:schemeClr val="tx1"/>
                </a:solidFill>
              </a:rPr>
              <a:t>add()</a:t>
            </a:r>
            <a:r>
              <a:rPr lang="zh-CN" altLang="en-US" sz="3200">
                <a:solidFill>
                  <a:schemeClr val="tx1"/>
                </a:solidFill>
              </a:rPr>
              <a:t>方法实现文件的添加。</a:t>
            </a:r>
            <a:r>
              <a:rPr lang="en-US" altLang="zh-CN" sz="3200">
                <a:solidFill>
                  <a:schemeClr val="tx1"/>
                </a:solidFill>
              </a:rPr>
              <a:t>	</a:t>
            </a:r>
            <a:endParaRPr lang="en-US" altLang="zh-CN" sz="3200">
              <a:solidFill>
                <a:schemeClr val="tx1"/>
              </a:solidFill>
            </a:endParaRPr>
          </a:p>
        </p:txBody>
      </p:sp>
      <p:pic>
        <p:nvPicPr>
          <p:cNvPr id="5" name="图片 4" descr="屏幕截图(65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0"/>
            <a:ext cx="7229475" cy="6857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1"/>
          <p:cNvSpPr txBox="1"/>
          <p:nvPr/>
        </p:nvSpPr>
        <p:spPr>
          <a:xfrm>
            <a:off x="355352" y="26002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邮件管理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19175"/>
            <a:ext cx="121913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        </a:t>
            </a:r>
            <a:r>
              <a:rPr lang="zh-CN" altLang="en-US" sz="2400">
                <a:solidFill>
                  <a:schemeClr val="tx1"/>
                </a:solidFill>
              </a:rPr>
              <a:t>通过不同的</a:t>
            </a:r>
            <a:r>
              <a:rPr lang="en-US" altLang="zh-CN" sz="2400">
                <a:solidFill>
                  <a:schemeClr val="tx1"/>
                </a:solidFill>
              </a:rPr>
              <a:t>mySQL</a:t>
            </a:r>
            <a:r>
              <a:rPr lang="zh-CN" altLang="en-US" sz="2400">
                <a:solidFill>
                  <a:schemeClr val="tx1"/>
                </a:solidFill>
              </a:rPr>
              <a:t>语句，实现邮件的发送和查看，分别是查看收件箱、查看发件箱、以及发送邮件：</a:t>
            </a:r>
            <a:r>
              <a:rPr lang="en-US" altLang="zh-CN" sz="2400">
                <a:solidFill>
                  <a:srgbClr val="FF0000"/>
                </a:solidFill>
              </a:rPr>
              <a:t>	</a:t>
            </a:r>
            <a:endParaRPr lang="en-US" altLang="zh-CN" sz="2400">
              <a:solidFill>
                <a:srgbClr val="FF0000"/>
              </a:solidFill>
            </a:endParaRPr>
          </a:p>
        </p:txBody>
      </p:sp>
      <p:pic>
        <p:nvPicPr>
          <p:cNvPr id="2" name="图片 1" descr="屏幕截图(65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849120"/>
            <a:ext cx="12191365" cy="1425575"/>
          </a:xfrm>
          <a:prstGeom prst="rect">
            <a:avLst/>
          </a:prstGeom>
        </p:spPr>
      </p:pic>
      <p:pic>
        <p:nvPicPr>
          <p:cNvPr id="5" name="图片 4" descr="屏幕截图(66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3974465"/>
            <a:ext cx="12192000" cy="1063625"/>
          </a:xfrm>
          <a:prstGeom prst="rect">
            <a:avLst/>
          </a:prstGeom>
        </p:spPr>
      </p:pic>
      <p:pic>
        <p:nvPicPr>
          <p:cNvPr id="6" name="图片 5" descr="屏幕截图(66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5652135"/>
            <a:ext cx="12190095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1"/>
          <p:cNvSpPr txBox="1"/>
          <p:nvPr/>
        </p:nvSpPr>
        <p:spPr>
          <a:xfrm>
            <a:off x="355352" y="260023"/>
            <a:ext cx="1605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职员管理</a:t>
            </a:r>
            <a:endParaRPr lang="zh-CN" altLang="en-US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19175"/>
            <a:ext cx="519620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</a:rPr>
              <a:t>        通过</a:t>
            </a:r>
            <a:r>
              <a:rPr lang="en-US" altLang="zh-CN" sz="3200" b="1">
                <a:solidFill>
                  <a:schemeClr val="tx1"/>
                </a:solidFill>
              </a:rPr>
              <a:t>Model</a:t>
            </a:r>
            <a:r>
              <a:rPr lang="zh-CN" altLang="en-US" sz="3200" b="1">
                <a:solidFill>
                  <a:schemeClr val="tx1"/>
                </a:solidFill>
              </a:rPr>
              <a:t>访问数据库，将视图提交的表单数据存储到</a:t>
            </a:r>
            <a:r>
              <a:rPr lang="en-US" altLang="zh-CN" sz="3200" b="1">
                <a:solidFill>
                  <a:schemeClr val="tx1"/>
                </a:solidFill>
              </a:rPr>
              <a:t>$data</a:t>
            </a:r>
            <a:r>
              <a:rPr lang="zh-CN" altLang="en-US" sz="3200" b="1">
                <a:solidFill>
                  <a:schemeClr val="tx1"/>
                </a:solidFill>
              </a:rPr>
              <a:t>变量中，然后通过数据库查询语句</a:t>
            </a:r>
            <a:r>
              <a:rPr lang="en-US" altLang="zh-CN" sz="3200" b="1">
                <a:solidFill>
                  <a:schemeClr val="tx1"/>
                </a:solidFill>
              </a:rPr>
              <a:t>:</a:t>
            </a:r>
            <a:endParaRPr lang="en-US" altLang="zh-CN" sz="3200" b="1">
              <a:solidFill>
                <a:schemeClr val="tx1"/>
              </a:solidFill>
            </a:endParaRPr>
          </a:p>
          <a:p>
            <a:r>
              <a:rPr lang="en-US" altLang="zh-CN" sz="2400" b="1">
                <a:solidFill>
                  <a:srgbClr val="C00000"/>
                </a:solidFill>
              </a:rPr>
              <a:t>where(array("username"=&gt;$username))-&gt;save($data);</a:t>
            </a:r>
            <a:endParaRPr lang="en-US" altLang="zh-CN" sz="2400" b="1">
              <a:solidFill>
                <a:srgbClr val="C00000"/>
              </a:solidFill>
            </a:endParaRPr>
          </a:p>
          <a:p>
            <a:r>
              <a:rPr lang="zh-CN" altLang="en-US" sz="3200" b="1">
                <a:solidFill>
                  <a:schemeClr val="tx1"/>
                </a:solidFill>
              </a:rPr>
              <a:t>将结果保存到数据库中，并提示管理员办理入职成功</a:t>
            </a:r>
            <a:r>
              <a:rPr lang="zh-CN" altLang="en-US" sz="3200">
                <a:solidFill>
                  <a:srgbClr val="FF0000"/>
                </a:solidFill>
              </a:rPr>
              <a:t>。</a:t>
            </a:r>
            <a:endParaRPr lang="zh-CN" altLang="en-US" sz="3200">
              <a:solidFill>
                <a:srgbClr val="FF0000"/>
              </a:solidFill>
            </a:endParaRPr>
          </a:p>
        </p:txBody>
      </p:sp>
      <p:pic>
        <p:nvPicPr>
          <p:cNvPr id="2" name="图片 1" descr="屏幕截图(65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5570" y="0"/>
            <a:ext cx="6996430" cy="6858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WPS 演示</Application>
  <PresentationFormat>宽屏</PresentationFormat>
  <Paragraphs>95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华文黑体</vt:lpstr>
      <vt:lpstr>黑体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赵月</dc:creator>
  <cp:lastModifiedBy>QinHsiu</cp:lastModifiedBy>
  <cp:revision>104</cp:revision>
  <dcterms:created xsi:type="dcterms:W3CDTF">2017-01-20T13:15:00Z</dcterms:created>
  <dcterms:modified xsi:type="dcterms:W3CDTF">2020-06-28T08:57:46Z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